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12" r:id="rId7"/>
    <p:sldId id="262" r:id="rId8"/>
    <p:sldId id="310" r:id="rId9"/>
    <p:sldId id="272" r:id="rId10"/>
    <p:sldId id="281" r:id="rId11"/>
    <p:sldId id="283" r:id="rId12"/>
    <p:sldId id="285" r:id="rId13"/>
    <p:sldId id="286" r:id="rId14"/>
    <p:sldId id="287" r:id="rId15"/>
    <p:sldId id="311" r:id="rId16"/>
    <p:sldId id="288" r:id="rId17"/>
    <p:sldId id="289" r:id="rId18"/>
    <p:sldId id="290" r:id="rId19"/>
    <p:sldId id="305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81"/>
    <a:srgbClr val="FFF8C5"/>
    <a:srgbClr val="EFBC03"/>
    <a:srgbClr val="F2B74C"/>
    <a:srgbClr val="FFF397"/>
    <a:srgbClr val="FEF3DE"/>
    <a:srgbClr val="FFFBDD"/>
    <a:srgbClr val="FA24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7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4824E-F816-41C4-8E3C-426658958A9E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C5640-662C-417E-8DC1-B604D3B995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1915-B477-49D7-9E55-A2C77A9F4867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FBE45-AE62-47BC-B742-282083589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482B8-A728-411B-8F43-28429BA37338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1A7EE-ABB2-4CC4-90CB-B77D81ECB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0B1FE-582D-411D-B47F-15A3F0A8D4E1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2782-12CF-4520-B149-EA18CB14D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A723B-A0A1-4F0E-B4F8-CFEBAE5FE851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AC38-7606-47D6-892D-6E921FF1F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5522B-D0A2-4B18-B942-E87F0E1770E3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90798-6463-47E8-ADE4-0A4150BC0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3C6D4-C777-4565-9737-518539082996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E2B07-4067-4169-AACE-F2AE79D98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DEAD-0CF2-42DE-97E9-A3EF450786BB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90FB-AECF-4BE1-9691-159B1110F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6B645-3CA9-415A-BD93-559CBAB24FCF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E760-99C0-47D2-A6BD-09C9B56E1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4DEE-8FC9-4141-B706-8D0ECE6DD505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D568-77BD-4073-B20F-EC0A2334C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C7C8-7898-47F2-9D07-95C8B7A609BD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099F-DE22-49AB-B712-E23FF7C45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A34EF5-8C97-40FD-B335-8A4149B953A9}" type="datetimeFigureOut">
              <a:rPr lang="ru-RU"/>
              <a:pPr>
                <a:defRPr/>
              </a:pPr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682D12-F943-48F8-81A3-873B98DFA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38" y="1577975"/>
            <a:ext cx="11787187" cy="3933825"/>
          </a:xfrm>
        </p:spPr>
        <p:txBody>
          <a:bodyPr>
            <a:noAutofit/>
          </a:bodyPr>
          <a:lstStyle/>
          <a:p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Федеральный закон от 25.12.2008 № 273-ФЗ </a:t>
            </a:r>
            <a:b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«О противодействии коррупции»</a:t>
            </a:r>
            <a:b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Закон Алтайского края от  03.06.2010 № 46-ЗС </a:t>
            </a:r>
            <a:b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«О противодействии коррупции </a:t>
            </a:r>
            <a:b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Алтайском крае»</a:t>
            </a:r>
            <a:r>
              <a:rPr lang="ru-RU" sz="36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600" b="1" smtClean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1182688" y="825500"/>
            <a:ext cx="1042511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7030A0"/>
                </a:solidFill>
                <a:latin typeface="Calibri" pitchFamily="34" charset="0"/>
              </a:rPr>
              <a:t>ст. 11 Федерального закона от 25.12.2008 № 273-ФЗ «О противодействии коррупции»</a:t>
            </a:r>
          </a:p>
          <a:p>
            <a:endParaRPr lang="ru-RU" sz="36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" name="Прямоугольник: багетная рамка 2"/>
          <p:cNvSpPr/>
          <p:nvPr/>
        </p:nvSpPr>
        <p:spPr>
          <a:xfrm>
            <a:off x="548640" y="1987296"/>
            <a:ext cx="11387328" cy="4645152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>
                <a:solidFill>
                  <a:srgbClr val="7030A0"/>
                </a:solidFill>
              </a:rPr>
              <a:t>Непринятие работником, являющимся стороной конфликта интересов, мер по предотвращению или урегулированию конфликта интересов является </a:t>
            </a:r>
            <a:r>
              <a:rPr lang="ru-RU" sz="3200" i="1" u="sng">
                <a:solidFill>
                  <a:srgbClr val="7030A0"/>
                </a:solidFill>
              </a:rPr>
              <a:t>правонарушением, влекущим его увольнение </a:t>
            </a:r>
            <a:r>
              <a:rPr lang="ru-RU" sz="3200" i="1">
                <a:solidFill>
                  <a:srgbClr val="7030A0"/>
                </a:solidFill>
              </a:rPr>
              <a:t>в соответствии с законодательством Российской Федерации</a:t>
            </a:r>
            <a:endParaRPr lang="ru-RU" sz="32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горизонтальный 3"/>
          <p:cNvSpPr/>
          <p:nvPr/>
        </p:nvSpPr>
        <p:spPr>
          <a:xfrm>
            <a:off x="243840" y="1560576"/>
            <a:ext cx="11436096" cy="5297424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Конфликт интересов педагогического работника - ситуация, при которой у педагогического работника при осуществлении им профессиональной деятельности возникает личная заинтересованность в получении материальной выгоды или иного преимущества и которая влияет или может повлиять на надлежащее исполнение педагогическим работником профессиональных обязанностей вследствие противоречия между его личной заинтересованностью и интересами обучающегося, родителей (законных представителей) несовершеннолетних обучающихся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19125" y="706438"/>
            <a:ext cx="10302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A2424"/>
                </a:solidFill>
                <a:latin typeface="Times New Roman" pitchFamily="18" charset="0"/>
              </a:rPr>
              <a:t>Федеральный закон от 29.12.2012 N 273-ФЗ</a:t>
            </a:r>
          </a:p>
          <a:p>
            <a:pPr algn="ctr"/>
            <a:endParaRPr lang="ru-RU" sz="2400">
              <a:solidFill>
                <a:srgbClr val="FA2424"/>
              </a:solidFill>
              <a:latin typeface="Times New Roman" pitchFamily="18" charset="0"/>
            </a:endParaRPr>
          </a:p>
          <a:p>
            <a:pPr algn="ctr"/>
            <a:r>
              <a:rPr lang="ru-RU" sz="2400">
                <a:solidFill>
                  <a:srgbClr val="FA2424"/>
                </a:solidFill>
                <a:latin typeface="Times New Roman" pitchFamily="18" charset="0"/>
              </a:rPr>
              <a:t>«Об образовании в Российской Федерации»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2863" y="515938"/>
            <a:ext cx="10326687" cy="4772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ст. 27 Федерального закона от 12.01.1996 № 7-ФЗ «О некоммерческих организациях»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rgbClr val="00B05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</p:txBody>
      </p:sp>
      <p:sp>
        <p:nvSpPr>
          <p:cNvPr id="3" name="Свиток: горизонтальный 2"/>
          <p:cNvSpPr/>
          <p:nvPr/>
        </p:nvSpPr>
        <p:spPr>
          <a:xfrm>
            <a:off x="451104" y="1658112"/>
            <a:ext cx="11314176" cy="3377184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Заинтересованность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в совершении некоммерческой организацией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тех или иных действий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 в том числе в совершении сделок, влечет за собой конфликт интересов заинтересованных лиц и некоммерческой организации</a:t>
            </a:r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1219200" y="4888992"/>
            <a:ext cx="10351008" cy="1804416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A17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Регулирует отношения, связанные с использованием "возможностей некоммерческой организации":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т.е. её имущества,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имущественных и неимущественных прав,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возможностей в области предпринимательской деятельности,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prstClr val="black"/>
                </a:solidFill>
              </a:rPr>
              <a:t>- информации о деятельности и планах некоммерческой организации, имеющей для нее ценность.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усеченные противолежащие углы 2"/>
          <p:cNvSpPr/>
          <p:nvPr/>
        </p:nvSpPr>
        <p:spPr>
          <a:xfrm>
            <a:off x="487680" y="1292352"/>
            <a:ext cx="11558016" cy="4913376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>
                <a:solidFill>
                  <a:prstClr val="black"/>
                </a:solidFill>
              </a:rPr>
              <a:t>Сделка, в совершении которой имеется заинтересованность и которая совершена с нарушением требований закона, может быть признана судом недействительной</a:t>
            </a:r>
            <a:endParaRPr lang="ru-RU" sz="4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350" y="0"/>
            <a:ext cx="11776075" cy="62166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ст. 31 Федерального закона от 05.04.2013 N 44-ФЗ </a:t>
            </a:r>
          </a:p>
          <a:p>
            <a:pPr indent="342900" algn="just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 контрактной системе в сфере закупок товаров, </a:t>
            </a:r>
          </a:p>
          <a:p>
            <a:pPr indent="342900" algn="just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работ, услуг для обеспечения </a:t>
            </a:r>
          </a:p>
          <a:p>
            <a:pPr indent="342900" algn="just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государственных и муниципальных нужд» </a:t>
            </a: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r>
              <a:rPr lang="ru-RU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Свиток: горизонтальный 2"/>
          <p:cNvSpPr/>
          <p:nvPr/>
        </p:nvSpPr>
        <p:spPr>
          <a:xfrm>
            <a:off x="587992" y="1857718"/>
            <a:ext cx="10680192" cy="1542288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342900" algn="just"/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обязательным единым требованиям участников закупки отнесено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отсутствие между участником закупки и заказчиком конфликта интересов!</a:t>
            </a:r>
          </a:p>
        </p:txBody>
      </p:sp>
      <p:sp>
        <p:nvSpPr>
          <p:cNvPr id="4" name="Овал 3"/>
          <p:cNvSpPr/>
          <p:nvPr/>
        </p:nvSpPr>
        <p:spPr>
          <a:xfrm>
            <a:off x="1197592" y="3400006"/>
            <a:ext cx="9460992" cy="1111844"/>
          </a:xfrm>
          <a:prstGeom prst="ellipse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т.е.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исключены случаи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что р</a:t>
            </a:r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уководитель заказчика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лен комиссии по осуществлению закупок, руководитель контрактной службы заказчика, контрактный управляющий:</a:t>
            </a:r>
          </a:p>
          <a:p>
            <a:pPr algn="ctr"/>
            <a:r>
              <a:rPr lang="ru-RU">
                <a:solidFill>
                  <a:srgbClr val="000000"/>
                </a:solidFill>
              </a:rPr>
              <a:t>↙                                              ↘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907016" y="4935220"/>
            <a:ext cx="2767584" cy="505968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состоят в браке</a:t>
            </a:r>
          </a:p>
          <a:p>
            <a:pPr algn="ctr"/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участником закупки 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5553456" y="4738505"/>
            <a:ext cx="6473804" cy="1901952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являются близкими </a:t>
            </a:r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родственниками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(родственниками по прямой восходящей и нисходящей линии (родителями и детьми, дедушкой, бабушкой и внуками), полнородными и неполнородными (имеющими общих отца или мать) братьями и сестрами), усыновителями или усыновленными</a:t>
            </a:r>
          </a:p>
          <a:p>
            <a:pPr algn="just"/>
            <a:r>
              <a:rPr lang="ru-RU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участникам закупки</a:t>
            </a:r>
          </a:p>
          <a:p>
            <a:pPr algn="just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вертикальный 2"/>
          <p:cNvSpPr/>
          <p:nvPr/>
        </p:nvSpPr>
        <p:spPr>
          <a:xfrm>
            <a:off x="1127760" y="279400"/>
            <a:ext cx="10265664" cy="6156960"/>
          </a:xfrm>
          <a:prstGeom prst="vertic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EF3DE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342900" algn="just"/>
            <a:endParaRPr lang="ru-RU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Участниками закупки, являются лица, являющиеся:</a:t>
            </a:r>
          </a:p>
          <a:p>
            <a:pPr indent="342900" algn="just"/>
            <a:endParaRPr lang="ru-RU" sz="2100">
              <a:solidFill>
                <a:srgbClr val="000000"/>
              </a:solidFill>
              <a:cs typeface="Times New Roman" pitchFamily="18" charset="0"/>
            </a:endParaRP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! Индивидуальными предпринимателями,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! выгодоприобретателями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 (более 10% акций хозяйственного общества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 либо долей, более 10% уставного капитала),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! единоличным исполнительным органом хозяйственного общества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 (директором, генеральным директором, управляющим, президентом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  и другими),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! членами коллегиального исполнительного органа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 хозяйственного общества,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! руководителем (директором, генеральным директором) учреждения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или унитарного предприятия </a:t>
            </a:r>
          </a:p>
          <a:p>
            <a:pPr indent="342900" algn="just"/>
            <a:r>
              <a:rPr lang="ru-RU" sz="2100">
                <a:solidFill>
                  <a:srgbClr val="000000"/>
                </a:solidFill>
                <a:cs typeface="Times New Roman" pitchFamily="18" charset="0"/>
              </a:rPr>
              <a:t>  либо иными органами управления юридических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077913" y="688975"/>
            <a:ext cx="1101725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Calibri" pitchFamily="34" charset="0"/>
              </a:rPr>
              <a:t>Статья 81 Трудового кодекса РФ  </a:t>
            </a:r>
          </a:p>
          <a:p>
            <a:endParaRPr lang="ru-RU" sz="3600">
              <a:solidFill>
                <a:srgbClr val="FF0000"/>
              </a:solidFill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  <a:p>
            <a:endParaRPr lang="ru-RU" sz="2400" b="1" i="1">
              <a:latin typeface="Calibri" pitchFamily="34" charset="0"/>
            </a:endParaRPr>
          </a:p>
        </p:txBody>
      </p:sp>
      <p:sp>
        <p:nvSpPr>
          <p:cNvPr id="3" name="Прямоугольник: загнутый угол 2"/>
          <p:cNvSpPr/>
          <p:nvPr/>
        </p:nvSpPr>
        <p:spPr>
          <a:xfrm>
            <a:off x="1077640" y="1586484"/>
            <a:ext cx="9994900" cy="4466358"/>
          </a:xfrm>
          <a:prstGeom prst="foldedCorner">
            <a:avLst/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2B74C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prstClr val="black"/>
                </a:solidFill>
              </a:rPr>
              <a:t>п. 7.1 </a:t>
            </a:r>
            <a:r>
              <a:rPr lang="ru-RU" sz="2800" u="sng" dirty="0">
                <a:solidFill>
                  <a:prstClr val="black"/>
                </a:solidFill>
              </a:rPr>
              <a:t>Непринятие работником мер по предотвращению или урегулированию конфликта интересов</a:t>
            </a:r>
            <a:r>
              <a:rPr lang="ru-RU" sz="2800" dirty="0">
                <a:solidFill>
                  <a:prstClr val="black"/>
                </a:solidFill>
              </a:rPr>
              <a:t>, стороной которого он является, если указанные действия дают основание для утраты доверия к работнику со стороны работодателя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prstClr val="black"/>
                </a:solidFill>
              </a:rPr>
              <a:t>Является основанием для расторжения трудового договора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по инициативе работодателя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1717675" y="685800"/>
            <a:ext cx="8277225" cy="3898900"/>
          </a:xfrm>
          <a:prstGeom prst="flowChartAlternateProcess">
            <a:avLst/>
          </a:prstGeom>
          <a:gradFill>
            <a:gsLst>
              <a:gs pos="0">
                <a:schemeClr val="bg1">
                  <a:alpha val="35000"/>
                </a:schemeClr>
              </a:gs>
              <a:gs pos="100000">
                <a:srgbClr val="FFF397">
                  <a:lumMod val="73000"/>
                  <a:lumOff val="27000"/>
                  <a:alpha val="54000"/>
                </a:srgb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Подарок и взятка: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граница квалификации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prstClr val="black"/>
                </a:solidFill>
              </a:rPr>
              <a:t>и ответственность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: пятиугольник 2"/>
          <p:cNvSpPr/>
          <p:nvPr/>
        </p:nvSpPr>
        <p:spPr>
          <a:xfrm>
            <a:off x="728856" y="1440646"/>
            <a:ext cx="11049000" cy="11303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>
                <a:solidFill>
                  <a:prstClr val="black"/>
                </a:solidFill>
              </a:rPr>
              <a:t>вручению которого предшествовали ДЕЙСТВИЯ (БЕЗДЕЙСТВИЯ) должностного лица в пользу или в интересах дарителя </a:t>
            </a:r>
          </a:p>
        </p:txBody>
      </p:sp>
      <p:sp>
        <p:nvSpPr>
          <p:cNvPr id="4" name="Стрелка: пятиугольник 3"/>
          <p:cNvSpPr/>
          <p:nvPr/>
        </p:nvSpPr>
        <p:spPr>
          <a:xfrm>
            <a:off x="728856" y="2688823"/>
            <a:ext cx="11049000" cy="14986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>
                <a:solidFill>
                  <a:prstClr val="black"/>
                </a:solidFill>
              </a:rPr>
              <a:t>если обусловлен ПОСЛЕДУЮЩИМ ПОВЕДЕНИЕМ одаряемого (взяткополучателя), в том числе в виде покровительства или попустительства по службе</a:t>
            </a:r>
          </a:p>
        </p:txBody>
      </p:sp>
      <p:sp>
        <p:nvSpPr>
          <p:cNvPr id="5" name="Стрелка: пятиугольник 4"/>
          <p:cNvSpPr/>
          <p:nvPr/>
        </p:nvSpPr>
        <p:spPr>
          <a:xfrm>
            <a:off x="728856" y="4305300"/>
            <a:ext cx="11049000" cy="23495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800" dirty="0"/>
              <a:t>подарок, который представляет собой так называемую  «БЛАГОДАРНОСТЬ» за уже совершенные должностным лицом действие либо бездействие (причем неважно - законное или незаконное)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!!! ДАЖЕ в отсутствие предварительной договоренности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728856" y="203200"/>
            <a:ext cx="11049000" cy="108785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0000">
                <a:srgbClr val="FFF8C5"/>
              </a:gs>
            </a:gsLst>
            <a:lin ang="5400000" scaled="1"/>
          </a:gradFill>
          <a:scene3d>
            <a:camera prst="orthographicFront"/>
            <a:lightRig rig="threePt" dir="t"/>
          </a:scene3d>
          <a:sp3d>
            <a:bevelT w="101600" prst="riblet"/>
            <a:bevelB w="101600" prst="rible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ВЗЯТКА  – тот же подарок, но преподнесенный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</a:rPr>
              <a:t>                          </a:t>
            </a:r>
            <a:r>
              <a:rPr lang="ru-RU" sz="2800" b="1" u="sng" dirty="0">
                <a:solidFill>
                  <a:prstClr val="black"/>
                </a:solidFill>
              </a:rPr>
              <a:t> на специальных условиях</a:t>
            </a:r>
            <a:r>
              <a:rPr lang="ru-RU" sz="2800" b="1" dirty="0">
                <a:solidFill>
                  <a:prstClr val="black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684213" y="55563"/>
            <a:ext cx="10768012" cy="685800"/>
          </a:xfrm>
          <a:prstGeom prst="flowChartAlternateProcess">
            <a:avLst/>
          </a:prstGeom>
          <a:gradFill flip="none" rotWithShape="1"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ОТВЕТСТВЕННОСТЬ, ПРЕДУСМОТРЕННАЯ УК РФ:</a:t>
            </a:r>
          </a:p>
        </p:txBody>
      </p:sp>
      <p:sp>
        <p:nvSpPr>
          <p:cNvPr id="5" name="Прямоугольник: скругленные противолежащие углы 4"/>
          <p:cNvSpPr/>
          <p:nvPr/>
        </p:nvSpPr>
        <p:spPr>
          <a:xfrm>
            <a:off x="711200" y="889000"/>
            <a:ext cx="5356225" cy="554038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получение мелкой взятки (до 10 т.р.)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1 года лишения свободы</a:t>
            </a:r>
          </a:p>
        </p:txBody>
      </p:sp>
      <p:sp>
        <p:nvSpPr>
          <p:cNvPr id="6" name="Прямоугольник: скругленные противолежащие углы 5"/>
          <p:cNvSpPr/>
          <p:nvPr/>
        </p:nvSpPr>
        <p:spPr>
          <a:xfrm>
            <a:off x="711200" y="1549400"/>
            <a:ext cx="6259513" cy="555625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получение взятки (от 10 до 25 т.р.)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3 лет лишения свободы</a:t>
            </a:r>
          </a:p>
        </p:txBody>
      </p:sp>
      <p:sp>
        <p:nvSpPr>
          <p:cNvPr id="8" name="Прямоугольник: скругленные противолежащие углы 7"/>
          <p:cNvSpPr/>
          <p:nvPr/>
        </p:nvSpPr>
        <p:spPr>
          <a:xfrm>
            <a:off x="711200" y="2189163"/>
            <a:ext cx="7450138" cy="62388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получение взятки в значительном размере (25-150 тыс. руб.)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3 до 6 лет лишения свободы</a:t>
            </a:r>
          </a:p>
        </p:txBody>
      </p:sp>
      <p:sp>
        <p:nvSpPr>
          <p:cNvPr id="9" name="Прямоугольник: скругленные противолежащие углы 8"/>
          <p:cNvSpPr/>
          <p:nvPr/>
        </p:nvSpPr>
        <p:spPr>
          <a:xfrm>
            <a:off x="681038" y="2913063"/>
            <a:ext cx="7870825" cy="62388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получение взятки за незаконные действия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3 до 8 лет лишения свободы</a:t>
            </a:r>
          </a:p>
        </p:txBody>
      </p:sp>
      <p:sp>
        <p:nvSpPr>
          <p:cNvPr id="10" name="Прямоугольник: скругленные противолежащие углы 9"/>
          <p:cNvSpPr/>
          <p:nvPr/>
        </p:nvSpPr>
        <p:spPr>
          <a:xfrm>
            <a:off x="681038" y="3644900"/>
            <a:ext cx="8280400" cy="555625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получение взятки в крупном размере (150 тыс.- 1 млн. руб.) 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7 до 12 лет лишения свободы</a:t>
            </a:r>
          </a:p>
        </p:txBody>
      </p:sp>
      <p:sp>
        <p:nvSpPr>
          <p:cNvPr id="11" name="Прямоугольник: скругленные противолежащие углы 10"/>
          <p:cNvSpPr/>
          <p:nvPr/>
        </p:nvSpPr>
        <p:spPr>
          <a:xfrm>
            <a:off x="681038" y="4300538"/>
            <a:ext cx="8655050" cy="592137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получение взятки в особо крупном размере  (свыше 1 млн. руб.)</a:t>
            </a:r>
          </a:p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8 до 15 лет лишения свободы</a:t>
            </a:r>
          </a:p>
        </p:txBody>
      </p:sp>
      <p:sp>
        <p:nvSpPr>
          <p:cNvPr id="12" name="Прямоугольник: скругленные противолежащие углы 11"/>
          <p:cNvSpPr/>
          <p:nvPr/>
        </p:nvSpPr>
        <p:spPr>
          <a:xfrm>
            <a:off x="1395413" y="4994275"/>
            <a:ext cx="10555287" cy="722313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штраф от 10 до 70-кратного размера суммы взятки, от 5 тыс. рублей до 5 млн рублей, или в размере заработной платы за период от 1 года до 4 лет </a:t>
            </a:r>
          </a:p>
        </p:txBody>
      </p:sp>
      <p:sp>
        <p:nvSpPr>
          <p:cNvPr id="13" name="Прямоугольник: скругленные противолежащие углы 12"/>
          <p:cNvSpPr/>
          <p:nvPr/>
        </p:nvSpPr>
        <p:spPr>
          <a:xfrm>
            <a:off x="1395413" y="5816600"/>
            <a:ext cx="10555287" cy="722313"/>
          </a:xfrm>
          <a:prstGeom prst="round2DiagRect">
            <a:avLst/>
          </a:prstGeom>
          <a:gradFill>
            <a:gsLst>
              <a:gs pos="0">
                <a:schemeClr val="bg1">
                  <a:alpha val="83000"/>
                </a:schemeClr>
              </a:gs>
              <a:gs pos="100000">
                <a:srgbClr val="FFF081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лишение права занимать определенные должности и заниматься профессиональной деятельностью на срок от 3 до 15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9379" y="229998"/>
            <a:ext cx="3906839" cy="584775"/>
          </a:xfrm>
          <a:prstGeom prst="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 wrap="none" anchor="ctr">
            <a:spAutoFit/>
          </a:bodyPr>
          <a:lstStyle/>
          <a:p>
            <a:pPr indent="457200" algn="just" eaLnBrk="0" hangingPunct="0"/>
            <a:r>
              <a:rPr lang="ru-RU" altLang="ru-RU" sz="3200" b="1">
                <a:latin typeface="Calibri Light"/>
                <a:cs typeface="Times New Roman" pitchFamily="18" charset="0"/>
              </a:rPr>
              <a:t>КОРРУПЦИЯ – это: </a:t>
            </a:r>
            <a:endParaRPr lang="ru-RU" altLang="ru-RU" sz="3200" b="1">
              <a:latin typeface="Calibri Light"/>
            </a:endParaRPr>
          </a:p>
        </p:txBody>
      </p:sp>
      <p:sp>
        <p:nvSpPr>
          <p:cNvPr id="5" name="Стрелка: вправо 4"/>
          <p:cNvSpPr/>
          <p:nvPr/>
        </p:nvSpPr>
        <p:spPr>
          <a:xfrm>
            <a:off x="609600" y="1188589"/>
            <a:ext cx="2743200" cy="2539829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+mj-lt"/>
              </a:rPr>
              <a:t>действия  должностных лиц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6" name="Стрелка: вправо 5"/>
          <p:cNvSpPr/>
          <p:nvPr/>
        </p:nvSpPr>
        <p:spPr>
          <a:xfrm>
            <a:off x="890016" y="3831144"/>
            <a:ext cx="2377440" cy="2537180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+mj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+mj-lt"/>
              </a:rPr>
              <a:t>действия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+mj-lt"/>
              </a:rPr>
              <a:t>иных лиц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187413" y="1008898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злоупотребление служебным положением</a:t>
            </a:r>
            <a:endParaRPr lang="ru-RU" b="1" dirty="0">
              <a:latin typeface="+mj-lt"/>
            </a:endParaRP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187413" y="135832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дача (получение) взятки</a:t>
            </a:r>
            <a:endParaRPr lang="ru-RU" b="1" dirty="0">
              <a:latin typeface="+mj-lt"/>
            </a:endParaRP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4187413" y="171237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злоупотребление полномочиями</a:t>
            </a:r>
            <a:endParaRPr lang="ru-RU" b="1" dirty="0">
              <a:latin typeface="+mj-lt"/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187413" y="2026389"/>
            <a:ext cx="5974080" cy="32321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коммерческий подкуп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187413" y="2371230"/>
            <a:ext cx="5974080" cy="121090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иное незаконное использование физическим лицом своего должностного положения вопреки законным интересам общества и государства </a:t>
            </a:r>
            <a:r>
              <a:rPr lang="ru-RU" b="1" u="sng" dirty="0">
                <a:solidFill>
                  <a:schemeClr val="tx1"/>
                </a:solidFill>
                <a:latin typeface="+mj-lt"/>
              </a:rPr>
              <a:t>в целях получения выгоды для себя или для третьих лиц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4187413" y="4197461"/>
            <a:ext cx="5974080" cy="103969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незаконное предоставление выгоды должностному лицу физическими лицами</a:t>
            </a:r>
            <a:endParaRPr lang="ru-RU" b="1" dirty="0">
              <a:latin typeface="+mj-lt"/>
            </a:endParaRPr>
          </a:p>
        </p:txBody>
      </p:sp>
      <p:sp>
        <p:nvSpPr>
          <p:cNvPr id="13" name="Прямоугольник: скругленные углы 12"/>
          <p:cNvSpPr/>
          <p:nvPr/>
        </p:nvSpPr>
        <p:spPr>
          <a:xfrm>
            <a:off x="4187413" y="5267983"/>
            <a:ext cx="5974080" cy="1039691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+mj-lt"/>
              </a:rPr>
              <a:t>незаконное предоставление выгоды должностному лицу от имени или в интересах юридического лица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5788" y="420688"/>
            <a:ext cx="11161712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ПРОТИВОДЕЙСТВИЕ КОРРУПЦИИ – это деятельность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органов власти 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всех уровней,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институтов гражданского общества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,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организаций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 и </a:t>
            </a:r>
            <a:r>
              <a:rPr lang="ru-RU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физических лиц </a:t>
            </a:r>
            <a:r>
              <a:rPr lang="ru-RU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 пределах их полномочий: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Прямоугольник: усеченные противолежащие углы 4"/>
          <p:cNvSpPr/>
          <p:nvPr/>
        </p:nvSpPr>
        <p:spPr>
          <a:xfrm>
            <a:off x="585216" y="1837823"/>
            <a:ext cx="10704576" cy="1429633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а) по предупреждению коррупции, в том числе по выявлению и последующему устранению причин коррупции (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профилактика коррупции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</p:txBody>
      </p:sp>
      <p:sp>
        <p:nvSpPr>
          <p:cNvPr id="6" name="Прямоугольник: усеченные противолежащие углы 5"/>
          <p:cNvSpPr/>
          <p:nvPr/>
        </p:nvSpPr>
        <p:spPr>
          <a:xfrm>
            <a:off x="585216" y="3410591"/>
            <a:ext cx="10704576" cy="1609344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б) по выявлению, предупреждению, пресечению, раскрытию и расследованию коррупционных правонарушений (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борьба с коррупцией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</p:txBody>
      </p:sp>
      <p:sp>
        <p:nvSpPr>
          <p:cNvPr id="7" name="Прямоугольник: усеченные противолежащие углы 6"/>
          <p:cNvSpPr/>
          <p:nvPr/>
        </p:nvSpPr>
        <p:spPr>
          <a:xfrm>
            <a:off x="585216" y="5252615"/>
            <a:ext cx="10704576" cy="1148185"/>
          </a:xfrm>
          <a:prstGeom prst="snip2Diag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081"/>
              </a:gs>
            </a:gsLst>
            <a:path path="circle">
              <a:fillToRect l="50000" t="50000" r="50000" b="50000"/>
            </a:path>
          </a:gra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в) по минимизации и (или) </a:t>
            </a:r>
            <a:r>
              <a:rPr lang="ru-RU" sz="2800" i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ликвидации последствий 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коррупционных правонарушений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багетная рамка 2"/>
          <p:cNvSpPr/>
          <p:nvPr/>
        </p:nvSpPr>
        <p:spPr>
          <a:xfrm>
            <a:off x="537786" y="158117"/>
            <a:ext cx="11228832" cy="2133600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Статьей 13.3 Федерального закона № 273-ФЗ «О противодействии коррупции» 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для </a:t>
            </a:r>
            <a:r>
              <a:rPr lang="ru-RU" sz="2400" u="sng">
                <a:solidFill>
                  <a:schemeClr val="accent1">
                    <a:lumMod val="50000"/>
                  </a:schemeClr>
                </a:solidFill>
              </a:rPr>
              <a:t>юридических лиц всех организационно-правовых форм 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установлена обязанность разрабатывать и принимать </a:t>
            </a:r>
            <a:r>
              <a:rPr lang="ru-RU" sz="2400" u="sng">
                <a:solidFill>
                  <a:schemeClr val="accent1">
                    <a:lumMod val="50000"/>
                  </a:schemeClr>
                </a:solidFill>
              </a:rPr>
              <a:t>меры по предупреждению коррупции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лачко с текстом: прямоугольное 3"/>
          <p:cNvSpPr/>
          <p:nvPr/>
        </p:nvSpPr>
        <p:spPr>
          <a:xfrm>
            <a:off x="380628" y="2532378"/>
            <a:ext cx="11228832" cy="707136"/>
          </a:xfrm>
          <a:prstGeom prst="wedgeRectCallout">
            <a:avLst>
              <a:gd name="adj1" fmla="val -16055"/>
              <a:gd name="adj2" fmla="val 86638"/>
            </a:avLst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Согласно закону меры по предупреждению коррупции, принимаемые в организации, могут включать: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52" y="6026406"/>
            <a:ext cx="11548500" cy="630426"/>
          </a:xfrm>
          <a:prstGeom prst="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6) недопущение составления неофициальной отчетности и использования поддельных документов.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364422" y="5708655"/>
            <a:ext cx="11548500" cy="316992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5) предотвращение и урегулирование конфликта интересов;</a:t>
            </a: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364422" y="5331462"/>
            <a:ext cx="11548500" cy="386586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4) принятие кодекса этики и служебного поведения работников организации;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344052" y="4704973"/>
            <a:ext cx="11582400" cy="626109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3) разработку и внедрение в практику стандартов и процедур, направленных на обеспечение добросовестной работы организации;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61002" y="4334516"/>
            <a:ext cx="11548500" cy="370077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2) сотрудничество организации с правоохранительными органами;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361002" y="3547113"/>
            <a:ext cx="11548500" cy="792480"/>
          </a:xfrm>
          <a:prstGeom prst="roundRect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1) определение подразделений или должностных лиц, ответственных за профилактику коррупционных и иных правонарушений;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871538" y="2457450"/>
            <a:ext cx="9848850" cy="3197225"/>
          </a:xfrm>
          <a:prstGeom prst="flowChartAlternateProcess">
            <a:avLst/>
          </a:prstGeom>
          <a:gradFill>
            <a:gsLst>
              <a:gs pos="0">
                <a:schemeClr val="bg1"/>
              </a:gs>
              <a:gs pos="100000">
                <a:srgbClr val="FFF397">
                  <a:lumMod val="73000"/>
                  <a:lumOff val="27000"/>
                  <a:alpha val="54000"/>
                </a:srgb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ПРЕДОТВРАЩЕНИЕ И УРЕГУЛИРОВАНИЕ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КОНФЛИКТА ИНТЕРЕСОВ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багетная рамка 8"/>
          <p:cNvSpPr/>
          <p:nvPr/>
        </p:nvSpPr>
        <p:spPr>
          <a:xfrm>
            <a:off x="673100" y="228600"/>
            <a:ext cx="10591800" cy="1460500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 ст. 10-11 Федерального закона от 25.12.2008 № 273-ФЗ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«О противодействии коррупции»</a:t>
            </a: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0" name="Прямоугольник: багетная рамка 9"/>
          <p:cNvSpPr/>
          <p:nvPr/>
        </p:nvSpPr>
        <p:spPr>
          <a:xfrm>
            <a:off x="685800" y="1857157"/>
            <a:ext cx="10591800" cy="1355943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 ст. 2  </a:t>
            </a: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Федеральный закон от 29.12.2012 № 273-ФЗ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«Об образовании в Российской Федерации»</a:t>
            </a:r>
          </a:p>
          <a:p>
            <a:pPr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1" name="Прямоугольник: багетная рамка 10"/>
          <p:cNvSpPr/>
          <p:nvPr/>
        </p:nvSpPr>
        <p:spPr>
          <a:xfrm>
            <a:off x="673100" y="3332406"/>
            <a:ext cx="10591800" cy="1171087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 ст. 27 Федерального закона от 12.01.1996 N 7-ФЗ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«О некоммерческих организациях»</a:t>
            </a:r>
          </a:p>
          <a:p>
            <a:pPr algn="ctr"/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2" name="Прямоугольник: багетная рамка 11"/>
          <p:cNvSpPr/>
          <p:nvPr/>
        </p:nvSpPr>
        <p:spPr>
          <a:xfrm>
            <a:off x="673100" y="4622800"/>
            <a:ext cx="10591800" cy="2052025"/>
          </a:xfrm>
          <a:prstGeom prst="beve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DD599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 ст. 31 Федерального закона от 05.04.2013 N 44-ФЗ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"О контрактной системе в сфере закупок товаров, работ, услуг для обеспечения государственных и муниципальных нужд"</a:t>
            </a:r>
            <a:endParaRPr lang="ru-RU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363" y="487363"/>
            <a:ext cx="1148556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ст. 10 Федерального закона от 25.12.2008 № 273-ФЗ «О противодействии коррупции»</a:t>
            </a:r>
          </a:p>
        </p:txBody>
      </p:sp>
      <p:sp>
        <p:nvSpPr>
          <p:cNvPr id="5" name="Свиток: горизонтальный 4"/>
          <p:cNvSpPr/>
          <p:nvPr/>
        </p:nvSpPr>
        <p:spPr>
          <a:xfrm>
            <a:off x="231648" y="1087844"/>
            <a:ext cx="11119104" cy="5684228"/>
          </a:xfrm>
          <a:prstGeom prst="horizontalScroll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 конфликтом интересов в настоящем Федеральном законе понимается ситуация, при которой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личная заинтересованность (прямая или косвенная)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лица,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влияет или может повлиять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800" u="sng" dirty="0">
                <a:solidFill>
                  <a:schemeClr val="accent1">
                    <a:lumMod val="50000"/>
                  </a:schemeClr>
                </a:solidFill>
              </a:rPr>
              <a:t>надлежащее, объективное и беспристрастное исполнение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им должностных (служебных) обязанностей (осуществление полномочий)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65088" y="39688"/>
            <a:ext cx="116459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latin typeface="Calibri" pitchFamily="34" charset="0"/>
              </a:rPr>
              <a:t>Под </a:t>
            </a:r>
            <a:r>
              <a:rPr lang="ru-RU" sz="3200" b="1" u="sng">
                <a:latin typeface="Calibri" pitchFamily="34" charset="0"/>
              </a:rPr>
              <a:t>личной заинтересованностью </a:t>
            </a:r>
            <a:r>
              <a:rPr lang="ru-RU" sz="2700" b="1">
                <a:latin typeface="Calibri" pitchFamily="34" charset="0"/>
              </a:rPr>
              <a:t>понимается </a:t>
            </a:r>
          </a:p>
          <a:p>
            <a:r>
              <a:rPr lang="ru-RU" sz="2700" b="1">
                <a:latin typeface="Calibri" pitchFamily="34" charset="0"/>
              </a:rPr>
              <a:t>                                                                                       </a:t>
            </a:r>
            <a:r>
              <a:rPr lang="ru-RU" sz="2700" b="1" u="sng">
                <a:latin typeface="Calibri" pitchFamily="34" charset="0"/>
              </a:rPr>
              <a:t>получение доходов </a:t>
            </a:r>
            <a:r>
              <a:rPr lang="ru-RU" sz="2700" b="1">
                <a:latin typeface="Calibri" pitchFamily="34" charset="0"/>
              </a:rPr>
              <a:t>в виде:</a:t>
            </a:r>
          </a:p>
          <a:p>
            <a:endParaRPr lang="ru-RU" sz="2700">
              <a:latin typeface="Calibri" pitchFamily="34" charset="0"/>
            </a:endParaRPr>
          </a:p>
          <a:p>
            <a:endParaRPr lang="ru-RU" sz="2700">
              <a:latin typeface="Calibri" pitchFamily="34" charset="0"/>
            </a:endParaRPr>
          </a:p>
        </p:txBody>
      </p:sp>
      <p:sp>
        <p:nvSpPr>
          <p:cNvPr id="11" name="Облачко с текстом: прямоугольное со скругленными углами 10"/>
          <p:cNvSpPr/>
          <p:nvPr/>
        </p:nvSpPr>
        <p:spPr>
          <a:xfrm>
            <a:off x="3805352" y="4629406"/>
            <a:ext cx="3113903" cy="1927654"/>
          </a:xfrm>
          <a:prstGeom prst="wedgeRoundRectCallout">
            <a:avLst>
              <a:gd name="adj1" fmla="val -26182"/>
              <a:gd name="adj2" fmla="val -84789"/>
              <a:gd name="adj3" fmla="val 16667"/>
            </a:avLst>
          </a:prstGeom>
          <a:gradFill flip="none" rotWithShape="1">
            <a:gsLst>
              <a:gs pos="0">
                <a:srgbClr val="FFFBDD">
                  <a:alpha val="18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состоящими с ним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родстве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или свойстве лицами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блачко с текстом: прямоугольное со скругленными углами 11"/>
          <p:cNvSpPr/>
          <p:nvPr/>
        </p:nvSpPr>
        <p:spPr>
          <a:xfrm>
            <a:off x="951470" y="4629407"/>
            <a:ext cx="2520779" cy="1927654"/>
          </a:xfrm>
          <a:prstGeom prst="wedgeRoundRectCallout">
            <a:avLst>
              <a:gd name="adj1" fmla="val 49473"/>
              <a:gd name="adj2" fmla="val -79254"/>
              <a:gd name="adj3" fmla="val 16667"/>
            </a:avLst>
          </a:prstGeom>
          <a:gradFill flip="none" rotWithShape="1">
            <a:gsLst>
              <a:gs pos="0">
                <a:srgbClr val="FFFBDD">
                  <a:alpha val="18000"/>
                </a:srgbClr>
              </a:gs>
              <a:gs pos="100000">
                <a:srgbClr val="A17403"/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самим лицом</a:t>
            </a:r>
          </a:p>
        </p:txBody>
      </p:sp>
      <p:sp>
        <p:nvSpPr>
          <p:cNvPr id="13" name="Облачко с текстом: прямоугольное со скругленными углами 12"/>
          <p:cNvSpPr/>
          <p:nvPr/>
        </p:nvSpPr>
        <p:spPr>
          <a:xfrm>
            <a:off x="7315200" y="4534930"/>
            <a:ext cx="4497859" cy="2046843"/>
          </a:xfrm>
          <a:prstGeom prst="wedgeRoundRectCallout">
            <a:avLst>
              <a:gd name="adj1" fmla="val -61717"/>
              <a:gd name="adj2" fmla="val -64354"/>
              <a:gd name="adj3" fmla="val 1666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гражданами и организациями,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 которыми само лицо или лица,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 состоящими с ним в родстве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или свойстве,  связаны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имущественными,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корпоративными,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</a:rPr>
              <a:t>иными близкими отношениями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трелка: вправо 17"/>
          <p:cNvSpPr/>
          <p:nvPr/>
        </p:nvSpPr>
        <p:spPr>
          <a:xfrm>
            <a:off x="2863203" y="890708"/>
            <a:ext cx="2243966" cy="642551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денег</a:t>
            </a:r>
          </a:p>
        </p:txBody>
      </p:sp>
      <p:sp>
        <p:nvSpPr>
          <p:cNvPr id="19" name="Стрелка: вправо 18"/>
          <p:cNvSpPr/>
          <p:nvPr/>
        </p:nvSpPr>
        <p:spPr>
          <a:xfrm>
            <a:off x="2863203" y="1339231"/>
            <a:ext cx="2761905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иного имущества</a:t>
            </a:r>
          </a:p>
        </p:txBody>
      </p:sp>
      <p:sp>
        <p:nvSpPr>
          <p:cNvPr id="20" name="Стрелка: вправо 19"/>
          <p:cNvSpPr/>
          <p:nvPr/>
        </p:nvSpPr>
        <p:spPr>
          <a:xfrm>
            <a:off x="2863203" y="1839422"/>
            <a:ext cx="3357488" cy="642551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имущественных прав</a:t>
            </a:r>
          </a:p>
        </p:txBody>
      </p:sp>
      <p:sp>
        <p:nvSpPr>
          <p:cNvPr id="22" name="Стрелка: вправо 21"/>
          <p:cNvSpPr/>
          <p:nvPr/>
        </p:nvSpPr>
        <p:spPr>
          <a:xfrm>
            <a:off x="2863203" y="2267266"/>
            <a:ext cx="3974797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услуг имущественного характера</a:t>
            </a:r>
          </a:p>
        </p:txBody>
      </p:sp>
      <p:sp>
        <p:nvSpPr>
          <p:cNvPr id="24" name="Стрелка: вправо 23"/>
          <p:cNvSpPr/>
          <p:nvPr/>
        </p:nvSpPr>
        <p:spPr>
          <a:xfrm>
            <a:off x="2863203" y="2788136"/>
            <a:ext cx="4451997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результатов выполненных работ</a:t>
            </a:r>
          </a:p>
        </p:txBody>
      </p:sp>
      <p:sp>
        <p:nvSpPr>
          <p:cNvPr id="27" name="Стрелка: вправо 26"/>
          <p:cNvSpPr/>
          <p:nvPr/>
        </p:nvSpPr>
        <p:spPr>
          <a:xfrm>
            <a:off x="2863203" y="3309006"/>
            <a:ext cx="5034458" cy="759112"/>
          </a:xfrm>
          <a:prstGeom prst="rightArrow">
            <a:avLst/>
          </a:prstGeom>
          <a:gradFill>
            <a:gsLst>
              <a:gs pos="0">
                <a:srgbClr val="FFFBDD">
                  <a:alpha val="13000"/>
                </a:srgbClr>
              </a:gs>
              <a:gs pos="100000">
                <a:srgbClr val="A17403"/>
              </a:gs>
            </a:gsLst>
            <a:path path="circle">
              <a:fillToRect r="100000" b="100000"/>
            </a:path>
          </a:gradFill>
          <a:ln>
            <a:solidFill>
              <a:srgbClr val="7030A0"/>
            </a:solidFill>
          </a:ln>
          <a:effectLst>
            <a:outerShdw blurRad="50800" dist="508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каких-либо выгод (преимуществ)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852416" y="3016715"/>
            <a:ext cx="1689448" cy="1003610"/>
          </a:xfrm>
          <a:prstGeom prst="ellipse">
            <a:avLst/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ЛИЦО</a:t>
            </a:r>
          </a:p>
        </p:txBody>
      </p:sp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604838" y="228600"/>
            <a:ext cx="11014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Calibri" pitchFamily="34" charset="0"/>
              </a:rPr>
              <a:t>Лица, состоящие в родстве или свойстве</a:t>
            </a:r>
          </a:p>
        </p:txBody>
      </p:sp>
      <p:sp>
        <p:nvSpPr>
          <p:cNvPr id="7" name="Облачко с текстом: овальное 6"/>
          <p:cNvSpPr/>
          <p:nvPr/>
        </p:nvSpPr>
        <p:spPr>
          <a:xfrm>
            <a:off x="4241885" y="1250242"/>
            <a:ext cx="2810048" cy="841297"/>
          </a:xfrm>
          <a:prstGeom prst="wedgeEllipseCallout">
            <a:avLst>
              <a:gd name="adj1" fmla="val -613"/>
              <a:gd name="adj2" fmla="val 139748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супруг</a:t>
            </a:r>
          </a:p>
        </p:txBody>
      </p:sp>
      <p:sp>
        <p:nvSpPr>
          <p:cNvPr id="23" name="Облачко с текстом: овальное 22"/>
          <p:cNvSpPr/>
          <p:nvPr/>
        </p:nvSpPr>
        <p:spPr>
          <a:xfrm>
            <a:off x="6589572" y="2234441"/>
            <a:ext cx="5507012" cy="782274"/>
          </a:xfrm>
          <a:prstGeom prst="wedgeEllipseCallout">
            <a:avLst>
              <a:gd name="adj1" fmla="val -54427"/>
              <a:gd name="adj2" fmla="val 8618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родители супруга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4" name="Облачко с текстом: овальное 23"/>
          <p:cNvSpPr/>
          <p:nvPr/>
        </p:nvSpPr>
        <p:spPr>
          <a:xfrm>
            <a:off x="297375" y="2418362"/>
            <a:ext cx="3846783" cy="688204"/>
          </a:xfrm>
          <a:prstGeom prst="wedgeEllipseCallout">
            <a:avLst>
              <a:gd name="adj1" fmla="val 70422"/>
              <a:gd name="adj2" fmla="val 84068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родители</a:t>
            </a:r>
          </a:p>
        </p:txBody>
      </p:sp>
      <p:sp>
        <p:nvSpPr>
          <p:cNvPr id="25" name="Облачко с текстом: овальное 24"/>
          <p:cNvSpPr/>
          <p:nvPr/>
        </p:nvSpPr>
        <p:spPr>
          <a:xfrm>
            <a:off x="6695047" y="3134717"/>
            <a:ext cx="5401537" cy="749665"/>
          </a:xfrm>
          <a:prstGeom prst="wedgeEllipseCallout">
            <a:avLst>
              <a:gd name="adj1" fmla="val -56022"/>
              <a:gd name="adj2" fmla="val -3311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братья и сестры супруга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6" name="Облачко с текстом: овальное 25"/>
          <p:cNvSpPr/>
          <p:nvPr/>
        </p:nvSpPr>
        <p:spPr>
          <a:xfrm>
            <a:off x="195072" y="3259659"/>
            <a:ext cx="4089846" cy="624723"/>
          </a:xfrm>
          <a:prstGeom prst="wedgeEllipseCallout">
            <a:avLst>
              <a:gd name="adj1" fmla="val 64287"/>
              <a:gd name="adj2" fmla="val -11585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братья и сестры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7" name="Облачко с текстом: овальное 26"/>
          <p:cNvSpPr/>
          <p:nvPr/>
        </p:nvSpPr>
        <p:spPr>
          <a:xfrm>
            <a:off x="6541864" y="3994106"/>
            <a:ext cx="5602428" cy="760666"/>
          </a:xfrm>
          <a:prstGeom prst="wedgeEllipseCallout">
            <a:avLst>
              <a:gd name="adj1" fmla="val -53773"/>
              <a:gd name="adj2" fmla="val -77299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1"/>
                </a:solidFill>
              </a:rPr>
              <a:t>дети супруга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8" name="Облачко с текстом: овальное 27"/>
          <p:cNvSpPr/>
          <p:nvPr/>
        </p:nvSpPr>
        <p:spPr>
          <a:xfrm>
            <a:off x="195072" y="4068613"/>
            <a:ext cx="3846783" cy="688652"/>
          </a:xfrm>
          <a:prstGeom prst="wedgeEllipseCallout">
            <a:avLst>
              <a:gd name="adj1" fmla="val 74859"/>
              <a:gd name="adj2" fmla="val -93089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дети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9" name="Облачко с текстом: овальное 28"/>
          <p:cNvSpPr/>
          <p:nvPr/>
        </p:nvSpPr>
        <p:spPr>
          <a:xfrm>
            <a:off x="3395977" y="5142101"/>
            <a:ext cx="4693919" cy="843051"/>
          </a:xfrm>
          <a:prstGeom prst="wedgeEllipseCallout">
            <a:avLst>
              <a:gd name="adj1" fmla="val -1728"/>
              <a:gd name="adj2" fmla="val -161967"/>
            </a:avLst>
          </a:prstGeom>
          <a:gradFill flip="none" rotWithShape="1">
            <a:gsLst>
              <a:gs pos="0">
                <a:srgbClr val="FFFBDD">
                  <a:alpha val="13000"/>
                </a:srgbClr>
              </a:gs>
              <a:gs pos="100000">
                <a:srgbClr val="FFF397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супруги детей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1205</Words>
  <Application>Microsoft Office PowerPoint</Application>
  <PresentationFormat>Произвольный</PresentationFormat>
  <Paragraphs>182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Arial</vt:lpstr>
      <vt:lpstr>Calibri Light</vt:lpstr>
      <vt:lpstr>Times New Roman</vt:lpstr>
      <vt:lpstr>Тема Office</vt:lpstr>
      <vt:lpstr>Федеральный закон от 25.12.2008 № 273-ФЗ  «О противодействии коррупции»  Закон Алтайского края от  03.06.2010 № 46-ЗС  «О противодействии коррупции  в Алтайском крае»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 от 25.12.2008 № 273-ФЗ  «О противодействии коррупции»  Закон Пермского края  от 30.12.2008 № 382-ПК  «О противодействии коррупции в Пермском крае».</dc:title>
  <dc:creator>Тимофей Медяков</dc:creator>
  <cp:lastModifiedBy>Лена</cp:lastModifiedBy>
  <cp:revision>59</cp:revision>
  <dcterms:created xsi:type="dcterms:W3CDTF">2017-03-19T02:28:11Z</dcterms:created>
  <dcterms:modified xsi:type="dcterms:W3CDTF">2018-03-16T02:26:59Z</dcterms:modified>
</cp:coreProperties>
</file>